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9" r:id="rId3"/>
    <p:sldId id="261" r:id="rId4"/>
    <p:sldId id="298" r:id="rId5"/>
    <p:sldId id="310" r:id="rId6"/>
    <p:sldId id="300" r:id="rId7"/>
    <p:sldId id="311" r:id="rId8"/>
    <p:sldId id="264" r:id="rId9"/>
    <p:sldId id="312" r:id="rId10"/>
    <p:sldId id="263" r:id="rId11"/>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1111"/>
    <a:srgbClr val="E8ADAA"/>
    <a:srgbClr val="F6DCC2"/>
    <a:srgbClr val="FFB9B9"/>
    <a:srgbClr val="F38989"/>
    <a:srgbClr val="D05B55"/>
    <a:srgbClr val="FF7171"/>
    <a:srgbClr val="EA81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56" autoAdjust="0"/>
    <p:restoredTop sz="94718" autoAdjust="0"/>
  </p:normalViewPr>
  <p:slideViewPr>
    <p:cSldViewPr snapToGrid="0">
      <p:cViewPr varScale="1">
        <p:scale>
          <a:sx n="108" d="100"/>
          <a:sy n="108" d="100"/>
        </p:scale>
        <p:origin x="930" y="102"/>
      </p:cViewPr>
      <p:guideLst/>
    </p:cSldViewPr>
  </p:slideViewPr>
  <p:outlineViewPr>
    <p:cViewPr>
      <p:scale>
        <a:sx n="33" d="100"/>
        <a:sy n="33" d="100"/>
      </p:scale>
      <p:origin x="0" y="-4626"/>
    </p:cViewPr>
  </p:outlineViewPr>
  <p:notesTextViewPr>
    <p:cViewPr>
      <p:scale>
        <a:sx n="1" d="1"/>
        <a:sy n="1" d="1"/>
      </p:scale>
      <p:origin x="0" y="0"/>
    </p:cViewPr>
  </p:notesTextViewPr>
  <p:sorterViewPr>
    <p:cViewPr>
      <p:scale>
        <a:sx n="100" d="100"/>
        <a:sy n="100" d="100"/>
      </p:scale>
      <p:origin x="0" y="-5502"/>
    </p:cViewPr>
  </p:sorterViewPr>
  <p:notesViewPr>
    <p:cSldViewPr snapToGrid="0">
      <p:cViewPr varScale="1">
        <p:scale>
          <a:sx n="83" d="100"/>
          <a:sy n="83" d="100"/>
        </p:scale>
        <p:origin x="339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1"/>
            <a:ext cx="3043238" cy="466725"/>
          </a:xfrm>
          <a:prstGeom prst="rect">
            <a:avLst/>
          </a:prstGeom>
        </p:spPr>
        <p:txBody>
          <a:bodyPr vert="horz" lIns="91440" tIns="45720" rIns="91440" bIns="45720" rtlCol="0"/>
          <a:lstStyle>
            <a:lvl1pPr algn="r">
              <a:defRPr sz="1200"/>
            </a:lvl1pPr>
          </a:lstStyle>
          <a:p>
            <a:fld id="{41A000DD-E955-4DF4-83F9-93EFB3C40DCE}" type="datetimeFigureOut">
              <a:rPr lang="en-US" smtClean="0"/>
              <a:t>10/30/2024</a:t>
            </a:fld>
            <a:endParaRPr lang="en-US"/>
          </a:p>
        </p:txBody>
      </p:sp>
      <p:sp>
        <p:nvSpPr>
          <p:cNvPr id="4" name="Footer Placeholder 3"/>
          <p:cNvSpPr>
            <a:spLocks noGrp="1"/>
          </p:cNvSpPr>
          <p:nvPr>
            <p:ph type="ftr" sz="quarter" idx="2"/>
          </p:nvPr>
        </p:nvSpPr>
        <p:spPr>
          <a:xfrm>
            <a:off x="0" y="8842376"/>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6"/>
            <a:ext cx="3043238" cy="466725"/>
          </a:xfrm>
          <a:prstGeom prst="rect">
            <a:avLst/>
          </a:prstGeom>
        </p:spPr>
        <p:txBody>
          <a:bodyPr vert="horz" lIns="91440" tIns="45720" rIns="91440" bIns="45720" rtlCol="0" anchor="b"/>
          <a:lstStyle>
            <a:lvl1pPr algn="r">
              <a:defRPr sz="1200"/>
            </a:lvl1pPr>
          </a:lstStyle>
          <a:p>
            <a:fld id="{5CE6B145-14EA-442C-957B-AAF1A1B8D1E1}" type="slidenum">
              <a:rPr lang="en-US" smtClean="0"/>
              <a:t>‹#›</a:t>
            </a:fld>
            <a:endParaRPr lang="en-US"/>
          </a:p>
        </p:txBody>
      </p:sp>
    </p:spTree>
    <p:extLst>
      <p:ext uri="{BB962C8B-B14F-4D97-AF65-F5344CB8AC3E}">
        <p14:creationId xmlns:p14="http://schemas.microsoft.com/office/powerpoint/2010/main" val="4048637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1"/>
            <a:ext cx="3043238" cy="466725"/>
          </a:xfrm>
          <a:prstGeom prst="rect">
            <a:avLst/>
          </a:prstGeom>
        </p:spPr>
        <p:txBody>
          <a:bodyPr vert="horz" lIns="91440" tIns="45720" rIns="91440" bIns="45720" rtlCol="0"/>
          <a:lstStyle>
            <a:lvl1pPr algn="r">
              <a:defRPr sz="1200"/>
            </a:lvl1pPr>
          </a:lstStyle>
          <a:p>
            <a:fld id="{F8652BB1-67A8-489E-8581-FFD5EF6E7D42}" type="datetimeFigureOut">
              <a:rPr lang="en-US" smtClean="0"/>
              <a:t>10/30/2024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6"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6"/>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6"/>
            <a:ext cx="3043238" cy="466725"/>
          </a:xfrm>
          <a:prstGeom prst="rect">
            <a:avLst/>
          </a:prstGeom>
        </p:spPr>
        <p:txBody>
          <a:bodyPr vert="horz" lIns="91440" tIns="45720" rIns="91440" bIns="45720" rtlCol="0" anchor="b"/>
          <a:lstStyle>
            <a:lvl1pPr algn="r">
              <a:defRPr sz="1200"/>
            </a:lvl1pPr>
          </a:lstStyle>
          <a:p>
            <a:fld id="{0C89E84A-E6D2-4120-88B5-CFE265E9E01D}" type="slidenum">
              <a:rPr lang="en-US" smtClean="0"/>
              <a:t>‹#›</a:t>
            </a:fld>
            <a:endParaRPr lang="en-US"/>
          </a:p>
        </p:txBody>
      </p:sp>
    </p:spTree>
    <p:extLst>
      <p:ext uri="{BB962C8B-B14F-4D97-AF65-F5344CB8AC3E}">
        <p14:creationId xmlns:p14="http://schemas.microsoft.com/office/powerpoint/2010/main" val="583953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76BA25DE-F05B-4595-8C9A-801A4B78A60B}" type="datetimeFigureOut">
              <a:rPr lang="en-US" smtClean="0"/>
              <a:t>10/30/2024</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5A3F516F-45DA-4958-8C09-4BA5AC73D9C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1" name="Group 10"/>
          <p:cNvGrpSpPr/>
          <p:nvPr userDrawn="1"/>
        </p:nvGrpSpPr>
        <p:grpSpPr>
          <a:xfrm>
            <a:off x="6365561" y="4149849"/>
            <a:ext cx="5297125" cy="2336235"/>
            <a:chOff x="6770075" y="4363824"/>
            <a:chExt cx="5297125" cy="2336235"/>
          </a:xfrm>
        </p:grpSpPr>
        <p:pic>
          <p:nvPicPr>
            <p:cNvPr id="9" name="Picture 2" descr="Image result for kentucky outline"/>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6770075" y="4363824"/>
              <a:ext cx="5297125" cy="2336235"/>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 name="Picture 6" descr="Image result for non profit"/>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0286536" y="5777779"/>
              <a:ext cx="846614" cy="745938"/>
            </a:xfrm>
            <a:prstGeom prst="rect">
              <a:avLst/>
            </a:prstGeom>
            <a:noFill/>
            <a:ln>
              <a:noFill/>
            </a:ln>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9586451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BA25DE-F05B-4595-8C9A-801A4B78A60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F516F-45DA-4958-8C09-4BA5AC73D9C6}" type="slidenum">
              <a:rPr lang="en-US" smtClean="0"/>
              <a:t>‹#›</a:t>
            </a:fld>
            <a:endParaRPr lang="en-US"/>
          </a:p>
        </p:txBody>
      </p:sp>
    </p:spTree>
    <p:extLst>
      <p:ext uri="{BB962C8B-B14F-4D97-AF65-F5344CB8AC3E}">
        <p14:creationId xmlns:p14="http://schemas.microsoft.com/office/powerpoint/2010/main" val="3518471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BA25DE-F05B-4595-8C9A-801A4B78A60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F516F-45DA-4958-8C09-4BA5AC73D9C6}" type="slidenum">
              <a:rPr lang="en-US" smtClean="0"/>
              <a:t>‹#›</a:t>
            </a:fld>
            <a:endParaRPr lang="en-US"/>
          </a:p>
        </p:txBody>
      </p:sp>
    </p:spTree>
    <p:extLst>
      <p:ext uri="{BB962C8B-B14F-4D97-AF65-F5344CB8AC3E}">
        <p14:creationId xmlns:p14="http://schemas.microsoft.com/office/powerpoint/2010/main" val="23717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BA25DE-F05B-4595-8C9A-801A4B78A60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F516F-45DA-4958-8C09-4BA5AC73D9C6}" type="slidenum">
              <a:rPr lang="en-US" smtClean="0"/>
              <a:t>‹#›</a:t>
            </a:fld>
            <a:endParaRPr lang="en-US"/>
          </a:p>
        </p:txBody>
      </p:sp>
      <p:grpSp>
        <p:nvGrpSpPr>
          <p:cNvPr id="10" name="Group 9"/>
          <p:cNvGrpSpPr/>
          <p:nvPr userDrawn="1"/>
        </p:nvGrpSpPr>
        <p:grpSpPr>
          <a:xfrm>
            <a:off x="6770075" y="4363824"/>
            <a:ext cx="5297125" cy="2336235"/>
            <a:chOff x="6770075" y="4363824"/>
            <a:chExt cx="5297125" cy="2336235"/>
          </a:xfrm>
        </p:grpSpPr>
        <p:pic>
          <p:nvPicPr>
            <p:cNvPr id="8" name="Picture 2" descr="Image result for kentucky outline"/>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6770075" y="4363824"/>
              <a:ext cx="5297125" cy="2336235"/>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9" name="Picture 6" descr="Image result for non profit"/>
            <p:cNvPicPr>
              <a:picLocks noChangeAspect="1" noChangeArrowheads="1"/>
            </p:cNvPicPr>
            <p:nvPr/>
          </p:nvPicPr>
          <p:blipFill>
            <a:blip r:embed="rId3" cstate="print">
              <a:biLevel thresh="25000"/>
              <a:extLst>
                <a:ext uri="{28A0092B-C50C-407E-A947-70E740481C1C}">
                  <a14:useLocalDpi xmlns:a14="http://schemas.microsoft.com/office/drawing/2010/main" val="0"/>
                </a:ext>
              </a:extLst>
            </a:blip>
            <a:srcRect/>
            <a:stretch>
              <a:fillRect/>
            </a:stretch>
          </p:blipFill>
          <p:spPr bwMode="auto">
            <a:xfrm>
              <a:off x="10286536" y="5777779"/>
              <a:ext cx="846614" cy="745938"/>
            </a:xfrm>
            <a:prstGeom prst="rect">
              <a:avLst/>
            </a:prstGeom>
            <a:noFill/>
            <a:ln>
              <a:noFill/>
            </a:ln>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pic>
        <p:nvPicPr>
          <p:cNvPr id="11" name="Picture 8" descr="Image result for kentucky office of homeland security"/>
          <p:cNvPicPr>
            <a:picLocks noChangeAspect="1" noChangeArrowheads="1"/>
          </p:cNvPicPr>
          <p:nvPr userDrawn="1"/>
        </p:nvPicPr>
        <p:blipFill rotWithShape="1">
          <a:blip r:embed="rId4">
            <a:extLst>
              <a:ext uri="{BEBA8EAE-BF5A-486C-A8C5-ECC9F3942E4B}">
                <a14:imgProps xmlns:a14="http://schemas.microsoft.com/office/drawing/2010/main">
                  <a14:imgLayer r:embed="rId5">
                    <a14:imgEffect>
                      <a14:saturation sat="66000"/>
                    </a14:imgEffect>
                  </a14:imgLayer>
                </a14:imgProps>
              </a:ext>
              <a:ext uri="{28A0092B-C50C-407E-A947-70E740481C1C}">
                <a14:useLocalDpi xmlns:a14="http://schemas.microsoft.com/office/drawing/2010/main" val="0"/>
              </a:ext>
            </a:extLst>
          </a:blip>
          <a:srcRect l="7184" t="7981" r="4058" b="9394"/>
          <a:stretch/>
        </p:blipFill>
        <p:spPr bwMode="auto">
          <a:xfrm>
            <a:off x="222443" y="5588040"/>
            <a:ext cx="2857500" cy="1125415"/>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463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BA25DE-F05B-4595-8C9A-801A4B78A60B}" type="datetimeFigureOut">
              <a:rPr lang="en-US" smtClean="0"/>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F516F-45DA-4958-8C09-4BA5AC73D9C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15950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BA25DE-F05B-4595-8C9A-801A4B78A60B}"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F516F-45DA-4958-8C09-4BA5AC73D9C6}" type="slidenum">
              <a:rPr lang="en-US" smtClean="0"/>
              <a:t>‹#›</a:t>
            </a:fld>
            <a:endParaRPr lang="en-US"/>
          </a:p>
        </p:txBody>
      </p:sp>
    </p:spTree>
    <p:extLst>
      <p:ext uri="{BB962C8B-B14F-4D97-AF65-F5344CB8AC3E}">
        <p14:creationId xmlns:p14="http://schemas.microsoft.com/office/powerpoint/2010/main" val="1273468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BA25DE-F05B-4595-8C9A-801A4B78A60B}" type="datetimeFigureOut">
              <a:rPr lang="en-US" smtClean="0"/>
              <a:t>10/30/2024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3F516F-45DA-4958-8C09-4BA5AC73D9C6}" type="slidenum">
              <a:rPr lang="en-US" smtClean="0"/>
              <a:t>‹#›</a:t>
            </a:fld>
            <a:endParaRPr lang="en-US"/>
          </a:p>
        </p:txBody>
      </p:sp>
    </p:spTree>
    <p:extLst>
      <p:ext uri="{BB962C8B-B14F-4D97-AF65-F5344CB8AC3E}">
        <p14:creationId xmlns:p14="http://schemas.microsoft.com/office/powerpoint/2010/main" val="307168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BA25DE-F05B-4595-8C9A-801A4B78A60B}" type="datetimeFigureOut">
              <a:rPr lang="en-US" smtClean="0"/>
              <a:t>10/30/2024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3F516F-45DA-4958-8C09-4BA5AC73D9C6}" type="slidenum">
              <a:rPr lang="en-US" smtClean="0"/>
              <a:t>‹#›</a:t>
            </a:fld>
            <a:endParaRPr lang="en-US"/>
          </a:p>
        </p:txBody>
      </p:sp>
    </p:spTree>
    <p:extLst>
      <p:ext uri="{BB962C8B-B14F-4D97-AF65-F5344CB8AC3E}">
        <p14:creationId xmlns:p14="http://schemas.microsoft.com/office/powerpoint/2010/main" val="332656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A25DE-F05B-4595-8C9A-801A4B78A60B}" type="datetimeFigureOut">
              <a:rPr lang="en-US" smtClean="0"/>
              <a:t>10/30/2024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3F516F-45DA-4958-8C09-4BA5AC73D9C6}" type="slidenum">
              <a:rPr lang="en-US" smtClean="0"/>
              <a:t>‹#›</a:t>
            </a:fld>
            <a:endParaRPr lang="en-US"/>
          </a:p>
        </p:txBody>
      </p:sp>
    </p:spTree>
    <p:extLst>
      <p:ext uri="{BB962C8B-B14F-4D97-AF65-F5344CB8AC3E}">
        <p14:creationId xmlns:p14="http://schemas.microsoft.com/office/powerpoint/2010/main" val="135534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BA25DE-F05B-4595-8C9A-801A4B78A60B}"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F516F-45DA-4958-8C09-4BA5AC73D9C6}" type="slidenum">
              <a:rPr lang="en-US" smtClean="0"/>
              <a:t>‹#›</a:t>
            </a:fld>
            <a:endParaRPr lang="en-US"/>
          </a:p>
        </p:txBody>
      </p:sp>
    </p:spTree>
    <p:extLst>
      <p:ext uri="{BB962C8B-B14F-4D97-AF65-F5344CB8AC3E}">
        <p14:creationId xmlns:p14="http://schemas.microsoft.com/office/powerpoint/2010/main" val="305588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BA25DE-F05B-4595-8C9A-801A4B78A60B}" type="datetimeFigureOut">
              <a:rPr lang="en-US" smtClean="0"/>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F516F-45DA-4958-8C09-4BA5AC73D9C6}" type="slidenum">
              <a:rPr lang="en-US" smtClean="0"/>
              <a:t>‹#›</a:t>
            </a:fld>
            <a:endParaRPr lang="en-US"/>
          </a:p>
        </p:txBody>
      </p:sp>
    </p:spTree>
    <p:extLst>
      <p:ext uri="{BB962C8B-B14F-4D97-AF65-F5344CB8AC3E}">
        <p14:creationId xmlns:p14="http://schemas.microsoft.com/office/powerpoint/2010/main" val="861796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76BA25DE-F05B-4595-8C9A-801A4B78A60B}" type="datetimeFigureOut">
              <a:rPr lang="en-US" smtClean="0"/>
              <a:t>10/30/2024</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5A3F516F-45DA-4958-8C09-4BA5AC73D9C6}" type="slidenum">
              <a:rPr lang="en-US" smtClean="0"/>
              <a:t>‹#›</a:t>
            </a:fld>
            <a:endParaRPr lang="en-US"/>
          </a:p>
        </p:txBody>
      </p:sp>
    </p:spTree>
    <p:extLst>
      <p:ext uri="{BB962C8B-B14F-4D97-AF65-F5344CB8AC3E}">
        <p14:creationId xmlns:p14="http://schemas.microsoft.com/office/powerpoint/2010/main" val="1250457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am.gov/content/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Kyle.wolf@hq.dh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5513" y="1"/>
            <a:ext cx="11726487" cy="3474719"/>
          </a:xfrm>
        </p:spPr>
        <p:txBody>
          <a:bodyPr>
            <a:noAutofit/>
          </a:bodyPr>
          <a:lstStyle/>
          <a:p>
            <a:pPr algn="ctr"/>
            <a:r>
              <a:rPr lang="en-US" sz="4000" dirty="0">
                <a:effectLst>
                  <a:outerShdw blurRad="38100" dist="38100" dir="2700000" algn="tl">
                    <a:srgbClr val="000000">
                      <a:alpha val="43137"/>
                    </a:srgbClr>
                  </a:outerShdw>
                </a:effectLst>
              </a:rPr>
              <a:t>2024 Brief Overview:</a:t>
            </a:r>
            <a:br>
              <a:rPr lang="en-US" sz="4000" dirty="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Nonprofit Security Grant Program (NSGP)</a:t>
            </a:r>
            <a:br>
              <a:rPr lang="en-US" sz="4000" dirty="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Supplemental</a:t>
            </a:r>
            <a:br>
              <a:rPr lang="en-US" sz="4000" dirty="0"/>
            </a:br>
            <a:br>
              <a:rPr lang="en-US" sz="5400" dirty="0"/>
            </a:br>
            <a:r>
              <a:rPr lang="en-US" sz="4000" dirty="0">
                <a:effectLst>
                  <a:outerShdw blurRad="38100" dist="38100" dir="2700000" algn="tl">
                    <a:srgbClr val="000000">
                      <a:alpha val="43137"/>
                    </a:srgbClr>
                  </a:outerShdw>
                </a:effectLst>
              </a:rPr>
              <a:t>Kentucky Office of Homeland Security (KOHS)</a:t>
            </a:r>
          </a:p>
        </p:txBody>
      </p:sp>
      <p:sp>
        <p:nvSpPr>
          <p:cNvPr id="3" name="Subtitle 2"/>
          <p:cNvSpPr>
            <a:spLocks noGrp="1"/>
          </p:cNvSpPr>
          <p:nvPr>
            <p:ph type="subTitle" idx="1"/>
          </p:nvPr>
        </p:nvSpPr>
        <p:spPr>
          <a:xfrm>
            <a:off x="465514" y="4883086"/>
            <a:ext cx="5416812" cy="1702678"/>
          </a:xfrm>
        </p:spPr>
        <p:txBody>
          <a:bodyPr>
            <a:normAutofit/>
          </a:bodyPr>
          <a:lstStyle/>
          <a:p>
            <a:pPr algn="r">
              <a:lnSpc>
                <a:spcPct val="120000"/>
              </a:lnSpc>
              <a:spcBef>
                <a:spcPts val="0"/>
              </a:spcBef>
            </a:pPr>
            <a:r>
              <a:rPr lang="en-US" sz="1600" b="1" dirty="0">
                <a:effectLst>
                  <a:outerShdw blurRad="38100" dist="38100" dir="2700000" algn="tl">
                    <a:srgbClr val="000000">
                      <a:alpha val="43137"/>
                    </a:srgbClr>
                  </a:outerShdw>
                </a:effectLst>
              </a:rPr>
              <a:t>Jennifer Annis </a:t>
            </a:r>
          </a:p>
          <a:p>
            <a:pPr algn="r">
              <a:lnSpc>
                <a:spcPct val="120000"/>
              </a:lnSpc>
              <a:spcBef>
                <a:spcPts val="0"/>
              </a:spcBef>
            </a:pPr>
            <a:r>
              <a:rPr lang="en-US" sz="1600" b="1" dirty="0">
                <a:effectLst>
                  <a:outerShdw blurRad="38100" dist="38100" dir="2700000" algn="tl">
                    <a:srgbClr val="000000">
                      <a:alpha val="43137"/>
                    </a:srgbClr>
                  </a:outerShdw>
                </a:effectLst>
              </a:rPr>
              <a:t>Anna Roaden</a:t>
            </a:r>
          </a:p>
          <a:p>
            <a:pPr algn="r">
              <a:lnSpc>
                <a:spcPct val="120000"/>
              </a:lnSpc>
              <a:spcBef>
                <a:spcPts val="0"/>
              </a:spcBef>
            </a:pPr>
            <a:r>
              <a:rPr lang="en-US" sz="1600" b="1" dirty="0">
                <a:effectLst>
                  <a:outerShdw blurRad="38100" dist="38100" dir="2700000" algn="tl">
                    <a:srgbClr val="000000">
                      <a:alpha val="43137"/>
                    </a:srgbClr>
                  </a:outerShdw>
                </a:effectLst>
              </a:rPr>
              <a:t>Jodie Williams</a:t>
            </a:r>
          </a:p>
          <a:p>
            <a:pPr algn="r">
              <a:lnSpc>
                <a:spcPct val="120000"/>
              </a:lnSpc>
              <a:spcBef>
                <a:spcPts val="0"/>
              </a:spcBef>
            </a:pPr>
            <a:r>
              <a:rPr lang="en-US" sz="1600" i="1" dirty="0">
                <a:effectLst>
                  <a:outerShdw blurRad="38100" dist="38100" dir="2700000" algn="tl">
                    <a:srgbClr val="000000">
                      <a:alpha val="43137"/>
                    </a:srgbClr>
                  </a:outerShdw>
                </a:effectLst>
              </a:rPr>
              <a:t>Grants Managers</a:t>
            </a:r>
          </a:p>
          <a:p>
            <a:pPr algn="ctr">
              <a:lnSpc>
                <a:spcPct val="120000"/>
              </a:lnSpc>
              <a:spcBef>
                <a:spcPts val="0"/>
              </a:spcBef>
            </a:pPr>
            <a:endParaRPr lang="en-US" sz="1600" b="1" dirty="0">
              <a:effectLst>
                <a:outerShdw blurRad="38100" dist="38100" dir="2700000" algn="tl">
                  <a:srgbClr val="000000">
                    <a:alpha val="43137"/>
                  </a:srgbClr>
                </a:outerShdw>
              </a:effectLst>
            </a:endParaRPr>
          </a:p>
        </p:txBody>
      </p:sp>
      <p:pic>
        <p:nvPicPr>
          <p:cNvPr id="1032" name="Picture 8" descr="Image result for kentucky office of homeland security"/>
          <p:cNvPicPr>
            <a:picLocks noChangeAspect="1" noChangeArrowheads="1"/>
          </p:cNvPicPr>
          <p:nvPr/>
        </p:nvPicPr>
        <p:blipFill rotWithShape="1">
          <a:blip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l="7184" t="7981" r="4058" b="9394"/>
          <a:stretch/>
        </p:blipFill>
        <p:spPr bwMode="auto">
          <a:xfrm>
            <a:off x="4900006" y="3474720"/>
            <a:ext cx="2857500" cy="1125415"/>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249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65061"/>
            <a:ext cx="10181445" cy="1325562"/>
          </a:xfrm>
        </p:spPr>
        <p:txBody>
          <a:bodyPr/>
          <a:lstStyle/>
          <a:p>
            <a:r>
              <a:rPr lang="en-US" sz="3200" dirty="0">
                <a:effectLst>
                  <a:outerShdw blurRad="38100" dist="38100" dir="2700000" algn="tl">
                    <a:srgbClr val="000000">
                      <a:alpha val="43137"/>
                    </a:srgbClr>
                  </a:outerShdw>
                </a:effectLst>
              </a:rPr>
              <a:t>2024 NSGP Supplemental Application Timeline </a:t>
            </a:r>
            <a:r>
              <a:rPr lang="en-US" sz="1400" dirty="0"/>
              <a:t>(Tentative Dates/Subject to Change)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68375042"/>
              </p:ext>
            </p:extLst>
          </p:nvPr>
        </p:nvGraphicFramePr>
        <p:xfrm>
          <a:off x="142611" y="1238373"/>
          <a:ext cx="11638057" cy="5069098"/>
        </p:xfrm>
        <a:graphic>
          <a:graphicData uri="http://schemas.openxmlformats.org/drawingml/2006/table">
            <a:tbl>
              <a:tblPr firstRow="1" bandRow="1">
                <a:tableStyleId>{5C22544A-7EE6-4342-B048-85BDC9FD1C3A}</a:tableStyleId>
              </a:tblPr>
              <a:tblGrid>
                <a:gridCol w="2383563">
                  <a:extLst>
                    <a:ext uri="{9D8B030D-6E8A-4147-A177-3AD203B41FA5}">
                      <a16:colId xmlns:a16="http://schemas.microsoft.com/office/drawing/2014/main" val="1799688486"/>
                    </a:ext>
                  </a:extLst>
                </a:gridCol>
                <a:gridCol w="9254494">
                  <a:extLst>
                    <a:ext uri="{9D8B030D-6E8A-4147-A177-3AD203B41FA5}">
                      <a16:colId xmlns:a16="http://schemas.microsoft.com/office/drawing/2014/main" val="2452744525"/>
                    </a:ext>
                  </a:extLst>
                </a:gridCol>
              </a:tblGrid>
              <a:tr h="373167">
                <a:tc>
                  <a:txBody>
                    <a:bodyPr/>
                    <a:lstStyle/>
                    <a:p>
                      <a:r>
                        <a:rPr lang="en-US" dirty="0"/>
                        <a:t>2024 Dates</a:t>
                      </a:r>
                    </a:p>
                  </a:txBody>
                  <a:tcPr/>
                </a:tc>
                <a:tc>
                  <a:txBody>
                    <a:bodyPr/>
                    <a:lstStyle/>
                    <a:p>
                      <a:r>
                        <a:rPr lang="en-US" dirty="0"/>
                        <a:t>Activity</a:t>
                      </a:r>
                    </a:p>
                  </a:txBody>
                  <a:tcPr/>
                </a:tc>
                <a:extLst>
                  <a:ext uri="{0D108BD9-81ED-4DB2-BD59-A6C34878D82A}">
                    <a16:rowId xmlns:a16="http://schemas.microsoft.com/office/drawing/2014/main" val="3638295928"/>
                  </a:ext>
                </a:extLst>
              </a:tr>
              <a:tr h="373167">
                <a:tc>
                  <a:txBody>
                    <a:bodyPr/>
                    <a:lstStyle/>
                    <a:p>
                      <a:r>
                        <a:rPr lang="en-US" baseline="0" dirty="0"/>
                        <a:t>October 28, 2024</a:t>
                      </a:r>
                      <a:endParaRPr lang="en-US" dirty="0"/>
                    </a:p>
                  </a:txBody>
                  <a:tcPr/>
                </a:tc>
                <a:tc>
                  <a:txBody>
                    <a:bodyPr/>
                    <a:lstStyle/>
                    <a:p>
                      <a:r>
                        <a:rPr lang="en-US" dirty="0"/>
                        <a:t>FEMA publishes NSGP Funding Opportunity Announcement</a:t>
                      </a:r>
                    </a:p>
                  </a:txBody>
                  <a:tcPr/>
                </a:tc>
                <a:extLst>
                  <a:ext uri="{0D108BD9-81ED-4DB2-BD59-A6C34878D82A}">
                    <a16:rowId xmlns:a16="http://schemas.microsoft.com/office/drawing/2014/main" val="30918984"/>
                  </a:ext>
                </a:extLst>
              </a:tr>
              <a:tr h="373167">
                <a:tc>
                  <a:txBody>
                    <a:bodyPr/>
                    <a:lstStyle/>
                    <a:p>
                      <a:r>
                        <a:rPr lang="en-US" dirty="0"/>
                        <a:t>October 31, 2024</a:t>
                      </a:r>
                    </a:p>
                  </a:txBody>
                  <a:tcPr/>
                </a:tc>
                <a:tc>
                  <a:txBody>
                    <a:bodyPr/>
                    <a:lstStyle/>
                    <a:p>
                      <a:r>
                        <a:rPr lang="en-US" dirty="0"/>
                        <a:t>KOHS issues NSGP announcement to all stakeholders</a:t>
                      </a:r>
                    </a:p>
                  </a:txBody>
                  <a:tcPr/>
                </a:tc>
                <a:extLst>
                  <a:ext uri="{0D108BD9-81ED-4DB2-BD59-A6C34878D82A}">
                    <a16:rowId xmlns:a16="http://schemas.microsoft.com/office/drawing/2014/main" val="218674038"/>
                  </a:ext>
                </a:extLst>
              </a:tr>
              <a:tr h="373167">
                <a:tc>
                  <a:txBody>
                    <a:bodyPr/>
                    <a:lstStyle/>
                    <a:p>
                      <a:r>
                        <a:rPr lang="en-US" dirty="0"/>
                        <a:t>October 31 – December 5</a:t>
                      </a:r>
                    </a:p>
                  </a:txBody>
                  <a:tcPr/>
                </a:tc>
                <a:tc>
                  <a:txBody>
                    <a:bodyPr/>
                    <a:lstStyle/>
                    <a:p>
                      <a:r>
                        <a:rPr lang="en-US" dirty="0"/>
                        <a:t>Grant application development: KOHS provides technical assistance as needed/requested</a:t>
                      </a:r>
                    </a:p>
                  </a:txBody>
                  <a:tcPr/>
                </a:tc>
                <a:extLst>
                  <a:ext uri="{0D108BD9-81ED-4DB2-BD59-A6C34878D82A}">
                    <a16:rowId xmlns:a16="http://schemas.microsoft.com/office/drawing/2014/main" val="4045750173"/>
                  </a:ext>
                </a:extLst>
              </a:tr>
              <a:tr h="3731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December 5, 2024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Applications</a:t>
                      </a:r>
                      <a:r>
                        <a:rPr lang="en-US" baseline="0" dirty="0"/>
                        <a:t> and all supporting documents due to KOHS – All submissions MUST be completed and submitted electronically using Excel and Adobe files from the KOHS Website by midnight. </a:t>
                      </a:r>
                      <a:endParaRPr lang="en-US" dirty="0"/>
                    </a:p>
                  </a:txBody>
                  <a:tcPr/>
                </a:tc>
                <a:extLst>
                  <a:ext uri="{0D108BD9-81ED-4DB2-BD59-A6C34878D82A}">
                    <a16:rowId xmlns:a16="http://schemas.microsoft.com/office/drawing/2014/main" val="2396256600"/>
                  </a:ext>
                </a:extLst>
              </a:tr>
              <a:tr h="3731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December 9 – 20,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Subject Matter Experts review and score all applications</a:t>
                      </a:r>
                      <a:endParaRPr lang="en-US" dirty="0"/>
                    </a:p>
                  </a:txBody>
                  <a:tcPr/>
                </a:tc>
                <a:extLst>
                  <a:ext uri="{0D108BD9-81ED-4DB2-BD59-A6C34878D82A}">
                    <a16:rowId xmlns:a16="http://schemas.microsoft.com/office/drawing/2014/main" val="1581497605"/>
                  </a:ext>
                </a:extLst>
              </a:tr>
              <a:tr h="3731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January 24, 2025</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KOHS Deadline for application submission to FEMA</a:t>
                      </a:r>
                    </a:p>
                  </a:txBody>
                  <a:tcPr/>
                </a:tc>
                <a:extLst>
                  <a:ext uri="{0D108BD9-81ED-4DB2-BD59-A6C34878D82A}">
                    <a16:rowId xmlns:a16="http://schemas.microsoft.com/office/drawing/2014/main" val="4205910581"/>
                  </a:ext>
                </a:extLst>
              </a:tr>
              <a:tr h="3731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May 2025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Anticipated receipt of FEMA</a:t>
                      </a:r>
                      <a:r>
                        <a:rPr lang="en-US" baseline="0" dirty="0"/>
                        <a:t> Award</a:t>
                      </a:r>
                      <a:endParaRPr lang="en-US" dirty="0"/>
                    </a:p>
                  </a:txBody>
                  <a:tcPr/>
                </a:tc>
                <a:extLst>
                  <a:ext uri="{0D108BD9-81ED-4DB2-BD59-A6C34878D82A}">
                    <a16:rowId xmlns:a16="http://schemas.microsoft.com/office/drawing/2014/main" val="2699380932"/>
                  </a:ext>
                </a:extLst>
              </a:tr>
              <a:tr h="3686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June/July </a:t>
                      </a:r>
                      <a:r>
                        <a:rPr lang="en-US" baseline="0" dirty="0"/>
                        <a:t>2025</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Grant Agreement meetings to discuss Environmental Review Process (EHP) </a:t>
                      </a:r>
                    </a:p>
                  </a:txBody>
                  <a:tcPr/>
                </a:tc>
                <a:extLst>
                  <a:ext uri="{0D108BD9-81ED-4DB2-BD59-A6C34878D82A}">
                    <a16:rowId xmlns:a16="http://schemas.microsoft.com/office/drawing/2014/main" val="534855319"/>
                  </a:ext>
                </a:extLst>
              </a:tr>
              <a:tr h="373167">
                <a:tc>
                  <a:txBody>
                    <a:bodyPr/>
                    <a:lstStyle/>
                    <a:p>
                      <a:r>
                        <a:rPr lang="en-US" dirty="0"/>
                        <a:t>September/October 2025</a:t>
                      </a:r>
                    </a:p>
                  </a:txBody>
                  <a:tcPr/>
                </a:tc>
                <a:tc>
                  <a:txBody>
                    <a:bodyPr/>
                    <a:lstStyle/>
                    <a:p>
                      <a:r>
                        <a:rPr lang="en-US" dirty="0"/>
                        <a:t>Issuance</a:t>
                      </a:r>
                      <a:r>
                        <a:rPr lang="en-US" baseline="0" dirty="0"/>
                        <a:t> of 2024 Grant Contracts</a:t>
                      </a:r>
                      <a:endParaRPr lang="en-US" dirty="0"/>
                    </a:p>
                  </a:txBody>
                  <a:tcPr/>
                </a:tc>
                <a:extLst>
                  <a:ext uri="{0D108BD9-81ED-4DB2-BD59-A6C34878D82A}">
                    <a16:rowId xmlns:a16="http://schemas.microsoft.com/office/drawing/2014/main" val="2601505216"/>
                  </a:ext>
                </a:extLst>
              </a:tr>
            </a:tbl>
          </a:graphicData>
        </a:graphic>
      </p:graphicFrame>
    </p:spTree>
    <p:extLst>
      <p:ext uri="{BB962C8B-B14F-4D97-AF65-F5344CB8AC3E}">
        <p14:creationId xmlns:p14="http://schemas.microsoft.com/office/powerpoint/2010/main" val="1288386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3834" y="-65061"/>
            <a:ext cx="8550677" cy="1325562"/>
          </a:xfrm>
        </p:spPr>
        <p:txBody>
          <a:bodyPr/>
          <a:lstStyle/>
          <a:p>
            <a:r>
              <a:rPr lang="en-US" dirty="0">
                <a:effectLst>
                  <a:outerShdw blurRad="38100" dist="38100" dir="2700000" algn="tl">
                    <a:srgbClr val="000000">
                      <a:alpha val="43137"/>
                    </a:srgbClr>
                  </a:outerShdw>
                </a:effectLst>
              </a:rPr>
              <a:t>Program Overview</a:t>
            </a:r>
          </a:p>
        </p:txBody>
      </p:sp>
      <p:sp>
        <p:nvSpPr>
          <p:cNvPr id="3" name="Content Placeholder 2"/>
          <p:cNvSpPr>
            <a:spLocks noGrp="1"/>
          </p:cNvSpPr>
          <p:nvPr>
            <p:ph idx="1"/>
          </p:nvPr>
        </p:nvSpPr>
        <p:spPr>
          <a:xfrm>
            <a:off x="1261872" y="1397973"/>
            <a:ext cx="8595360" cy="3415568"/>
          </a:xfrm>
        </p:spPr>
        <p:txBody>
          <a:bodyPr>
            <a:normAutofit/>
          </a:bodyPr>
          <a:lstStyle/>
          <a:p>
            <a:pPr marL="0" indent="0">
              <a:buNone/>
            </a:pPr>
            <a:r>
              <a:rPr lang="en-US" b="1" u="sng" dirty="0"/>
              <a:t>2024 Nonprofit Security Grant Program (NSGP) Supplemental</a:t>
            </a:r>
          </a:p>
          <a:p>
            <a:pPr marL="0" indent="0">
              <a:buNone/>
            </a:pPr>
            <a:endParaRPr lang="en-US" sz="2400" b="1" u="sng" dirty="0"/>
          </a:p>
          <a:p>
            <a:pPr lvl="1" indent="-274320">
              <a:lnSpc>
                <a:spcPct val="110000"/>
              </a:lnSpc>
              <a:buFont typeface="Wingdings" panose="05000000000000000000" pitchFamily="2" charset="2"/>
              <a:buChar char="q"/>
            </a:pPr>
            <a:r>
              <a:rPr lang="en-US" dirty="0"/>
              <a:t>NSGP is a </a:t>
            </a:r>
            <a:r>
              <a:rPr lang="en-US" b="1" i="1" dirty="0"/>
              <a:t>competitive</a:t>
            </a:r>
            <a:r>
              <a:rPr lang="en-US" dirty="0"/>
              <a:t> grant program that provides federal funding for physical security enhancements and other security-related activities to nonprofit organizations that are at risk of a terrorist attack – foreign or domestic.</a:t>
            </a:r>
          </a:p>
          <a:p>
            <a:pPr lvl="1" indent="-274320">
              <a:lnSpc>
                <a:spcPct val="110000"/>
              </a:lnSpc>
              <a:buFont typeface="Wingdings" panose="05000000000000000000" pitchFamily="2" charset="2"/>
              <a:buChar char="q"/>
            </a:pPr>
            <a:r>
              <a:rPr lang="en-US" dirty="0"/>
              <a:t>NSGP seeks to integrate the preparedness activities of nonprofit organizations with broader state and local preparedness efforts.</a:t>
            </a:r>
          </a:p>
          <a:p>
            <a:pPr lvl="1" indent="-274320">
              <a:lnSpc>
                <a:spcPct val="110000"/>
              </a:lnSpc>
              <a:buFont typeface="Wingdings" panose="05000000000000000000" pitchFamily="2" charset="2"/>
              <a:buChar char="q"/>
            </a:pPr>
            <a:r>
              <a:rPr lang="en-US" dirty="0"/>
              <a:t>The period of performance under FY 2024 NSGP is 36 months.</a:t>
            </a:r>
          </a:p>
          <a:p>
            <a:pPr marL="742950" lvl="2" indent="-285750">
              <a:lnSpc>
                <a:spcPct val="110000"/>
              </a:lnSpc>
              <a:buFont typeface="Courier New" panose="02070309020205020404" pitchFamily="49" charset="0"/>
              <a:buChar char="o"/>
            </a:pPr>
            <a:r>
              <a:rPr lang="en-US" dirty="0"/>
              <a:t>Projected Period of Performance Start Date(s): May 1, 2025</a:t>
            </a:r>
          </a:p>
          <a:p>
            <a:pPr marL="742950" lvl="2" indent="-285750">
              <a:lnSpc>
                <a:spcPct val="110000"/>
              </a:lnSpc>
              <a:buFont typeface="Courier New" panose="02070309020205020404" pitchFamily="49" charset="0"/>
              <a:buChar char="o"/>
            </a:pPr>
            <a:r>
              <a:rPr lang="en-US" dirty="0"/>
              <a:t>Projected Period of Performance End Date(s): April 30, 2028</a:t>
            </a:r>
          </a:p>
          <a:p>
            <a:pPr marL="742950" lvl="2"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453977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027" y="162695"/>
            <a:ext cx="4610756" cy="861596"/>
          </a:xfrm>
        </p:spPr>
        <p:txBody>
          <a:bodyPr/>
          <a:lstStyle/>
          <a:p>
            <a:r>
              <a:rPr lang="en-US" dirty="0">
                <a:effectLst>
                  <a:outerShdw blurRad="38100" dist="38100" dir="2700000" algn="tl">
                    <a:srgbClr val="000000">
                      <a:alpha val="43137"/>
                    </a:srgbClr>
                  </a:outerShdw>
                </a:effectLst>
              </a:rPr>
              <a:t>Eligible Entities</a:t>
            </a:r>
          </a:p>
        </p:txBody>
      </p:sp>
      <p:sp>
        <p:nvSpPr>
          <p:cNvPr id="3" name="Content Placeholder 2"/>
          <p:cNvSpPr>
            <a:spLocks noGrp="1"/>
          </p:cNvSpPr>
          <p:nvPr>
            <p:ph idx="1"/>
          </p:nvPr>
        </p:nvSpPr>
        <p:spPr>
          <a:xfrm>
            <a:off x="1135890" y="1199782"/>
            <a:ext cx="8595360" cy="3640073"/>
          </a:xfrm>
        </p:spPr>
        <p:txBody>
          <a:bodyPr>
            <a:noAutofit/>
          </a:bodyPr>
          <a:lstStyle/>
          <a:p>
            <a:pPr marL="342900" indent="-342900">
              <a:lnSpc>
                <a:spcPct val="100000"/>
              </a:lnSpc>
              <a:spcBef>
                <a:spcPts val="1200"/>
              </a:spcBef>
              <a:buFont typeface="+mj-lt"/>
              <a:buAutoNum type="arabicPeriod"/>
            </a:pPr>
            <a:r>
              <a:rPr lang="en-US" sz="1600" b="1" dirty="0"/>
              <a:t>Must be a </a:t>
            </a:r>
            <a:r>
              <a:rPr lang="en-US" sz="1600" dirty="0"/>
              <a:t>Nonprofit organization as defined by Section 501(c)(3) of IRS Code of 1986, Title 26 of the U.S.C. and exempt from tax</a:t>
            </a:r>
            <a:r>
              <a:rPr lang="en-US" sz="1600" b="1" dirty="0"/>
              <a:t>. The IRS does not require certain organizations such as churches, mosques, and synagogues to apply for and receive recognition of exemption under 501(c)(3) of the IRS.</a:t>
            </a:r>
            <a:r>
              <a:rPr lang="en-US" sz="1600" dirty="0"/>
              <a:t> </a:t>
            </a:r>
            <a:r>
              <a:rPr lang="en-US" sz="1600" b="1" dirty="0"/>
              <a:t>Such organizations are automatically exempt if they meet the requirements of section 501(c)(3). These organizations are not required to provide recognition of exemption. For organizations that the IRS requires to apply for and receive recognition of exemption under 501(c)(3), the Kentucky Office of Homeland Security requires verification of exemption.</a:t>
            </a:r>
          </a:p>
          <a:p>
            <a:pPr marL="342900" indent="-342900">
              <a:lnSpc>
                <a:spcPct val="100000"/>
              </a:lnSpc>
              <a:spcBef>
                <a:spcPts val="1200"/>
              </a:spcBef>
              <a:buFont typeface="+mj-lt"/>
              <a:buAutoNum type="arabicPeriod"/>
            </a:pPr>
            <a:r>
              <a:rPr lang="en-US" sz="1600" dirty="0"/>
              <a:t>Must be located within the Commonwealth of Kentucky.</a:t>
            </a:r>
          </a:p>
          <a:p>
            <a:pPr marL="342900" indent="-342900">
              <a:lnSpc>
                <a:spcPct val="100000"/>
              </a:lnSpc>
              <a:spcBef>
                <a:spcPts val="1200"/>
              </a:spcBef>
              <a:buFont typeface="+mj-lt"/>
              <a:buAutoNum type="arabicPeriod"/>
            </a:pPr>
            <a:r>
              <a:rPr lang="en-US" sz="1600" b="0" i="0" u="none" strike="noStrike" baseline="0" dirty="0">
                <a:solidFill>
                  <a:srgbClr val="FF0000"/>
                </a:solidFill>
                <a:latin typeface="Times New Roman" panose="02020603050405020304" pitchFamily="18" charset="0"/>
              </a:rPr>
              <a:t>Must have a </a:t>
            </a:r>
            <a:r>
              <a:rPr lang="en-US" sz="1600" dirty="0">
                <a:solidFill>
                  <a:srgbClr val="FF0000"/>
                </a:solidFill>
                <a:latin typeface="Times New Roman" panose="02020603050405020304" pitchFamily="18" charset="0"/>
              </a:rPr>
              <a:t>Unique Entity Identifier or UEI through active </a:t>
            </a:r>
            <a:r>
              <a:rPr lang="en-US" sz="1600" b="0" i="0" u="none" strike="noStrike" baseline="0" dirty="0">
                <a:solidFill>
                  <a:srgbClr val="FF0000"/>
                </a:solidFill>
                <a:latin typeface="Times New Roman" panose="02020603050405020304" pitchFamily="18" charset="0"/>
              </a:rPr>
              <a:t>registration </a:t>
            </a:r>
            <a:r>
              <a:rPr lang="en-US" sz="1600" dirty="0">
                <a:solidFill>
                  <a:srgbClr val="FF0000"/>
                </a:solidFill>
                <a:latin typeface="Times New Roman" panose="02020603050405020304" pitchFamily="18" charset="0"/>
              </a:rPr>
              <a:t>in the System for Award Management (SAM)</a:t>
            </a:r>
            <a:r>
              <a:rPr lang="en-US" sz="1600" b="0" i="0" u="none" strike="noStrike" baseline="0" dirty="0">
                <a:solidFill>
                  <a:srgbClr val="FF0000"/>
                </a:solidFill>
                <a:latin typeface="Times New Roman" panose="02020603050405020304" pitchFamily="18" charset="0"/>
              </a:rPr>
              <a:t>. </a:t>
            </a:r>
            <a:r>
              <a:rPr lang="en-US" sz="1600" b="0" i="0" u="none" strike="noStrike" baseline="0" dirty="0">
                <a:latin typeface="Times New Roman" panose="02020603050405020304" pitchFamily="18" charset="0"/>
                <a:hlinkClick r:id="rId2"/>
              </a:rPr>
              <a:t>https://sam.gov/content/home</a:t>
            </a:r>
            <a:r>
              <a:rPr lang="en-US" sz="1600" b="0" i="0" u="none" strike="noStrike" baseline="0" dirty="0">
                <a:latin typeface="Times New Roman" panose="02020603050405020304" pitchFamily="18" charset="0"/>
              </a:rPr>
              <a:t> </a:t>
            </a:r>
            <a:endParaRPr lang="en-US" sz="1600" b="0" i="0" u="none" strike="noStrike" baseline="0"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3468452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1872" y="1640261"/>
            <a:ext cx="8595360" cy="3513084"/>
          </a:xfrm>
        </p:spPr>
        <p:txBody>
          <a:bodyPr>
            <a:normAutofit/>
          </a:bodyPr>
          <a:lstStyle/>
          <a:p>
            <a:pPr marL="468630" lvl="1" indent="-285750">
              <a:buFont typeface="Wingdings" panose="05000000000000000000" pitchFamily="2" charset="2"/>
              <a:buChar char="§"/>
            </a:pPr>
            <a:r>
              <a:rPr lang="en-US" dirty="0"/>
              <a:t>Utility Companies</a:t>
            </a:r>
          </a:p>
          <a:p>
            <a:pPr marL="468630" lvl="1" indent="-285750">
              <a:buFont typeface="Wingdings" panose="05000000000000000000" pitchFamily="2" charset="2"/>
              <a:buChar char="§"/>
            </a:pPr>
            <a:r>
              <a:rPr lang="en-US" dirty="0"/>
              <a:t>For-profit transportation companies, such as a company offering bus service</a:t>
            </a:r>
          </a:p>
          <a:p>
            <a:pPr marL="468630" lvl="1" indent="-285750">
              <a:buFont typeface="Wingdings" panose="05000000000000000000" pitchFamily="2" charset="2"/>
              <a:buChar char="§"/>
            </a:pPr>
            <a:r>
              <a:rPr lang="en-US" dirty="0"/>
              <a:t>For-profit hospitals</a:t>
            </a:r>
          </a:p>
          <a:p>
            <a:pPr marL="468630" lvl="1" indent="-285750">
              <a:buFont typeface="Wingdings" panose="05000000000000000000" pitchFamily="2" charset="2"/>
              <a:buChar char="§"/>
            </a:pPr>
            <a:r>
              <a:rPr lang="en-US" dirty="0"/>
              <a:t>Organizations active in politics, lobbying, and advocacy work</a:t>
            </a:r>
          </a:p>
          <a:p>
            <a:pPr marL="468630" lvl="1" indent="-285750">
              <a:buFont typeface="Wingdings" panose="05000000000000000000" pitchFamily="2" charset="2"/>
              <a:buChar char="§"/>
            </a:pPr>
            <a:r>
              <a:rPr lang="en-US" sz="1800" dirty="0"/>
              <a:t>Volunteer Fire Departments</a:t>
            </a:r>
          </a:p>
          <a:p>
            <a:pPr marL="468630" lvl="1" indent="-285750">
              <a:buFont typeface="Wingdings" panose="05000000000000000000" pitchFamily="2" charset="2"/>
              <a:buChar char="§"/>
            </a:pPr>
            <a:r>
              <a:rPr lang="en-US" sz="1800" dirty="0"/>
              <a:t>Community Service Organizations (Kiwanis, Rotary, and Lions clubs):</a:t>
            </a:r>
          </a:p>
          <a:p>
            <a:pPr marL="468630" lvl="1" indent="-285750">
              <a:buFont typeface="Wingdings" panose="05000000000000000000" pitchFamily="2" charset="2"/>
              <a:buChar char="§"/>
            </a:pPr>
            <a:r>
              <a:rPr lang="en-US" sz="1800" dirty="0"/>
              <a:t>Homeowners Associations</a:t>
            </a:r>
          </a:p>
          <a:p>
            <a:pPr marL="468630" lvl="2" indent="-285750">
              <a:buFont typeface="Wingdings" panose="05000000000000000000" pitchFamily="2" charset="2"/>
              <a:buChar char="§"/>
            </a:pPr>
            <a:r>
              <a:rPr lang="en-US" sz="1600" dirty="0"/>
              <a:t>Labor unions, county fairs, and flower societies are examples of these types of groups</a:t>
            </a:r>
          </a:p>
          <a:p>
            <a:pPr marL="742950" lvl="3" indent="-285750">
              <a:buFont typeface="Wingdings" panose="05000000000000000000" pitchFamily="2" charset="2"/>
              <a:buChar char="§"/>
            </a:pPr>
            <a:endParaRPr lang="en-US" sz="1600" dirty="0"/>
          </a:p>
          <a:p>
            <a:pPr marL="91440" lvl="3" indent="0">
              <a:buNone/>
            </a:pPr>
            <a:r>
              <a:rPr lang="en-US" sz="1600" i="1" dirty="0"/>
              <a:t>This is not an exhaustive list. If there are any questions about an organization’s eligibility to apply to FY 2024 NSGP, contact the KY Office of Homeland Security.</a:t>
            </a:r>
          </a:p>
        </p:txBody>
      </p:sp>
      <p:sp>
        <p:nvSpPr>
          <p:cNvPr id="5" name="Title 4">
            <a:extLst>
              <a:ext uri="{FF2B5EF4-FFF2-40B4-BE49-F238E27FC236}">
                <a16:creationId xmlns:a16="http://schemas.microsoft.com/office/drawing/2014/main" id="{8FEB8E39-0F51-224F-866C-E562D77A9B54}"/>
              </a:ext>
            </a:extLst>
          </p:cNvPr>
          <p:cNvSpPr>
            <a:spLocks noGrp="1"/>
          </p:cNvSpPr>
          <p:nvPr>
            <p:ph type="title"/>
          </p:nvPr>
        </p:nvSpPr>
        <p:spPr>
          <a:xfrm>
            <a:off x="994017" y="517235"/>
            <a:ext cx="9692640" cy="850813"/>
          </a:xfrm>
        </p:spPr>
        <p:txBody>
          <a:bodyPr/>
          <a:lstStyle/>
          <a:p>
            <a:r>
              <a:rPr lang="en-US" dirty="0">
                <a:effectLst>
                  <a:outerShdw blurRad="38100" dist="38100" dir="2700000" algn="tl">
                    <a:srgbClr val="000000">
                      <a:alpha val="43137"/>
                    </a:srgbClr>
                  </a:outerShdw>
                </a:effectLst>
              </a:rPr>
              <a:t>Ineligible Entities</a:t>
            </a:r>
            <a:endParaRPr lang="en-US" dirty="0"/>
          </a:p>
        </p:txBody>
      </p:sp>
    </p:spTree>
    <p:extLst>
      <p:ext uri="{BB962C8B-B14F-4D97-AF65-F5344CB8AC3E}">
        <p14:creationId xmlns:p14="http://schemas.microsoft.com/office/powerpoint/2010/main" val="2130724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8544" y="365760"/>
            <a:ext cx="8878744" cy="711602"/>
          </a:xfrm>
        </p:spPr>
        <p:txBody>
          <a:bodyPr>
            <a:normAutofit fontScale="90000"/>
          </a:bodyPr>
          <a:lstStyle/>
          <a:p>
            <a:r>
              <a:rPr lang="en-US" dirty="0">
                <a:effectLst>
                  <a:outerShdw blurRad="38100" dist="38100" dir="2700000" algn="tl">
                    <a:srgbClr val="000000">
                      <a:alpha val="43137"/>
                    </a:srgbClr>
                  </a:outerShdw>
                </a:effectLst>
              </a:rPr>
              <a:t>Vulnerability-Risk Assessment (VA)</a:t>
            </a:r>
            <a:endParaRPr lang="en-US" dirty="0"/>
          </a:p>
        </p:txBody>
      </p:sp>
      <p:sp>
        <p:nvSpPr>
          <p:cNvPr id="5" name="Content Placeholder 4">
            <a:extLst>
              <a:ext uri="{FF2B5EF4-FFF2-40B4-BE49-F238E27FC236}">
                <a16:creationId xmlns:a16="http://schemas.microsoft.com/office/drawing/2014/main" id="{06E8C0AB-B540-C90F-5937-D1C0554591E9}"/>
              </a:ext>
            </a:extLst>
          </p:cNvPr>
          <p:cNvSpPr>
            <a:spLocks noGrp="1"/>
          </p:cNvSpPr>
          <p:nvPr>
            <p:ph idx="1"/>
          </p:nvPr>
        </p:nvSpPr>
        <p:spPr>
          <a:xfrm>
            <a:off x="1279627" y="1253331"/>
            <a:ext cx="8595360" cy="4351337"/>
          </a:xfrm>
        </p:spPr>
        <p:txBody>
          <a:bodyPr>
            <a:normAutofit/>
          </a:bodyPr>
          <a:lstStyle/>
          <a:p>
            <a:r>
              <a:rPr lang="en-US" sz="1400" b="1" dirty="0">
                <a:solidFill>
                  <a:srgbClr val="FF0000"/>
                </a:solidFill>
              </a:rPr>
              <a:t>A vulnerability risk assessment is the foundation for the NSGP grant application.</a:t>
            </a:r>
          </a:p>
          <a:p>
            <a:r>
              <a:rPr lang="en-US" sz="1400" dirty="0"/>
              <a:t>All entities applying for NSGP funds </a:t>
            </a:r>
            <a:r>
              <a:rPr lang="en-US" sz="1400" b="1" dirty="0">
                <a:solidFill>
                  <a:srgbClr val="FF0000"/>
                </a:solidFill>
              </a:rPr>
              <a:t>MUST</a:t>
            </a:r>
            <a:r>
              <a:rPr lang="en-US" sz="1400" dirty="0"/>
              <a:t> have a current vulnerability risk assessment (</a:t>
            </a:r>
            <a:r>
              <a:rPr lang="en-US" sz="1400" b="1" dirty="0"/>
              <a:t>within the past five years</a:t>
            </a:r>
            <a:r>
              <a:rPr lang="en-US" sz="1400" dirty="0"/>
              <a:t>). All risk assessments </a:t>
            </a:r>
            <a:r>
              <a:rPr lang="en-US" sz="1400" b="1" dirty="0">
                <a:solidFill>
                  <a:srgbClr val="FF0000"/>
                </a:solidFill>
              </a:rPr>
              <a:t>MUST</a:t>
            </a:r>
            <a:r>
              <a:rPr lang="en-US" sz="1400" dirty="0"/>
              <a:t> contain a narrative of identified vulnerabilities.</a:t>
            </a:r>
          </a:p>
          <a:p>
            <a:r>
              <a:rPr lang="en-US" sz="1400" dirty="0"/>
              <a:t>If possible, assessments should be conducted by a physical security professional, or someone affiliated with law enforcement or the military.  You may also contact </a:t>
            </a:r>
            <a:r>
              <a:rPr lang="en-US" sz="1400" b="1" dirty="0"/>
              <a:t>Kyle Wolf, the DHS Infrastructure Security Specialist assigned to KY. </a:t>
            </a:r>
            <a:r>
              <a:rPr lang="en-US" sz="1400" b="1" dirty="0">
                <a:hlinkClick r:id="rId2"/>
              </a:rPr>
              <a:t>Kyle.wolf@hq.dhs.gov</a:t>
            </a:r>
            <a:r>
              <a:rPr lang="en-US" sz="1400" b="1" dirty="0"/>
              <a:t>. 202-573-6237. He conducts assessments free of charge if time permits.</a:t>
            </a:r>
            <a:endParaRPr lang="en-US" sz="1400" dirty="0"/>
          </a:p>
          <a:p>
            <a:r>
              <a:rPr lang="en-US" sz="1400" dirty="0"/>
              <a:t>You may also use the DHS CISA Self Assessment Guide to complete a risk assessment on your own.  </a:t>
            </a:r>
            <a:r>
              <a:rPr lang="en-US" sz="1400" dirty="0">
                <a:solidFill>
                  <a:srgbClr val="FF0000"/>
                </a:solidFill>
              </a:rPr>
              <a:t>If you use this document, you MUST provide a narrative of the identified vulnerabilities, not just a YES or NO answer. Incomplete responses can result in the application not being funded.</a:t>
            </a:r>
          </a:p>
          <a:p>
            <a:r>
              <a:rPr lang="en-US" sz="1400" dirty="0"/>
              <a:t>Equipment and services requested in the grant application MUST directly link to the facility’s vulnerabilities as identified in the vulnerability assessment.  Requested items that do not appear to directly link to the findings identified in the assessment will not be funded.</a:t>
            </a:r>
          </a:p>
          <a:p>
            <a:endParaRPr lang="en-US" dirty="0"/>
          </a:p>
        </p:txBody>
      </p:sp>
    </p:spTree>
    <p:extLst>
      <p:ext uri="{BB962C8B-B14F-4D97-AF65-F5344CB8AC3E}">
        <p14:creationId xmlns:p14="http://schemas.microsoft.com/office/powerpoint/2010/main" val="2076428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854" y="265832"/>
            <a:ext cx="7170928" cy="763013"/>
          </a:xfrm>
        </p:spPr>
        <p:txBody>
          <a:bodyPr>
            <a:normAutofit/>
          </a:bodyPr>
          <a:lstStyle/>
          <a:p>
            <a:r>
              <a:rPr lang="en-US" b="1" dirty="0">
                <a:effectLst>
                  <a:outerShdw blurRad="38100" dist="38100" dir="2700000" algn="tl">
                    <a:srgbClr val="000000">
                      <a:alpha val="43137"/>
                    </a:srgbClr>
                  </a:outerShdw>
                </a:effectLst>
              </a:rPr>
              <a:t>Allowable Costs for 2024</a:t>
            </a:r>
          </a:p>
        </p:txBody>
      </p:sp>
      <p:sp>
        <p:nvSpPr>
          <p:cNvPr id="8" name="Content Placeholder 7">
            <a:extLst>
              <a:ext uri="{FF2B5EF4-FFF2-40B4-BE49-F238E27FC236}">
                <a16:creationId xmlns:a16="http://schemas.microsoft.com/office/drawing/2014/main" id="{5C5E37B0-6E0E-F979-80EC-0F9327D206F8}"/>
              </a:ext>
            </a:extLst>
          </p:cNvPr>
          <p:cNvSpPr>
            <a:spLocks noGrp="1"/>
          </p:cNvSpPr>
          <p:nvPr>
            <p:ph idx="1"/>
          </p:nvPr>
        </p:nvSpPr>
        <p:spPr>
          <a:xfrm>
            <a:off x="1104854" y="1028846"/>
            <a:ext cx="8595360" cy="4455750"/>
          </a:xfrm>
        </p:spPr>
        <p:txBody>
          <a:bodyPr>
            <a:normAutofit fontScale="70000" lnSpcReduction="20000"/>
          </a:bodyPr>
          <a:lstStyle/>
          <a:p>
            <a:pPr marL="0" marR="0" indent="0">
              <a:lnSpc>
                <a:spcPct val="107000"/>
              </a:lnSpc>
              <a:spcBef>
                <a:spcPts val="0"/>
              </a:spcBef>
              <a:spcAft>
                <a:spcPts val="80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Include but may not be limited to:</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Systems, Building, Blast/Shock/Impact Resistant Systems/Sensors, Alarm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Doors and Gates, Impact Resistant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Doors and Gates, Impact Resistant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Lighting, Area, Fixed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System, Physical Access Control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Systems, Personnel Identification</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Sensors/Alarms, System and Infrastructure Monitoring</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Video </a:t>
            </a:r>
            <a:r>
              <a:rPr lang="en-US" dirty="0">
                <a:latin typeface="Calibri" panose="020F0502020204030204" pitchFamily="34" charset="0"/>
                <a:ea typeface="Calibri" panose="020F0502020204030204" pitchFamily="34" charset="0"/>
                <a:cs typeface="Times New Roman" panose="02020603050405020304" pitchFamily="18" charset="0"/>
              </a:rPr>
              <a:t>Surveillance </a:t>
            </a:r>
            <a:r>
              <a:rPr lang="en-US" sz="1800" dirty="0">
                <a:effectLst/>
                <a:latin typeface="Calibri" panose="020F0502020204030204" pitchFamily="34" charset="0"/>
                <a:ea typeface="Calibri" panose="020F0502020204030204" pitchFamily="34" charset="0"/>
                <a:cs typeface="Times New Roman" panose="02020603050405020304" pitchFamily="18" charset="0"/>
              </a:rPr>
              <a:t>Systems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Barriers: Fencing; Jersey Walls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Systems, Personnel/Package Screening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Installation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Training and Awareness – Allowable training related cost are limited to attendance fees for training and related     expenses, such as materials, supplies, and/or equipment. Overtime, backfill, and travel expenses are not allowable cost.</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Cybersecurity Enhancements</a:t>
            </a:r>
          </a:p>
          <a:p>
            <a:pPr marL="0" marR="0">
              <a:lnSpc>
                <a:spcPct val="107000"/>
              </a:lnSpc>
              <a:spcBef>
                <a:spcPts val="0"/>
              </a:spcBef>
              <a:spcAft>
                <a:spcPts val="800"/>
              </a:spcAft>
            </a:pPr>
            <a:r>
              <a:rPr lang="en-US" dirty="0">
                <a:latin typeface="Calibri" panose="020F0502020204030204" pitchFamily="34" charset="0"/>
                <a:cs typeface="Times New Roman" panose="02020603050405020304" pitchFamily="18" charset="0"/>
              </a:rPr>
              <a:t>Contracted Security Services</a:t>
            </a:r>
            <a:endParaRPr lang="en-US" dirty="0"/>
          </a:p>
        </p:txBody>
      </p:sp>
    </p:spTree>
    <p:extLst>
      <p:ext uri="{BB962C8B-B14F-4D97-AF65-F5344CB8AC3E}">
        <p14:creationId xmlns:p14="http://schemas.microsoft.com/office/powerpoint/2010/main" val="437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83741" y="487204"/>
            <a:ext cx="7206078" cy="678728"/>
          </a:xfrm>
        </p:spPr>
        <p:txBody>
          <a:bodyPr>
            <a:normAutofit fontScale="90000"/>
          </a:bodyPr>
          <a:lstStyle/>
          <a:p>
            <a:pPr>
              <a:lnSpc>
                <a:spcPct val="100000"/>
              </a:lnSpc>
              <a:spcBef>
                <a:spcPts val="1200"/>
              </a:spcBef>
              <a:spcAft>
                <a:spcPts val="1800"/>
              </a:spcAft>
            </a:pPr>
            <a:r>
              <a:rPr lang="en-US" sz="4900" dirty="0">
                <a:effectLst>
                  <a:outerShdw blurRad="38100" dist="38100" dir="2700000" algn="tl">
                    <a:srgbClr val="000000">
                      <a:alpha val="43137"/>
                    </a:srgbClr>
                  </a:outerShdw>
                </a:effectLst>
              </a:rPr>
              <a:t>Unallowable Costs for 2024</a:t>
            </a:r>
            <a:endParaRPr lang="en-US" sz="1800" dirty="0"/>
          </a:p>
        </p:txBody>
      </p:sp>
      <p:sp>
        <p:nvSpPr>
          <p:cNvPr id="3" name="Content Placeholder 2"/>
          <p:cNvSpPr>
            <a:spLocks noGrp="1"/>
          </p:cNvSpPr>
          <p:nvPr>
            <p:ph sz="half" idx="1"/>
          </p:nvPr>
        </p:nvSpPr>
        <p:spPr>
          <a:xfrm>
            <a:off x="1261872" y="1979632"/>
            <a:ext cx="4480560" cy="4351337"/>
          </a:xfrm>
        </p:spPr>
        <p:txBody>
          <a:bodyPr>
            <a:normAutofit lnSpcReduction="10000"/>
          </a:bodyPr>
          <a:lstStyle/>
          <a:p>
            <a:pPr>
              <a:buFont typeface="Wingdings" panose="05000000000000000000" pitchFamily="2" charset="2"/>
              <a:buChar char="q"/>
            </a:pPr>
            <a:r>
              <a:rPr lang="en-US" sz="1600" dirty="0"/>
              <a:t>Organizational operating costs</a:t>
            </a:r>
          </a:p>
          <a:p>
            <a:pPr>
              <a:buFont typeface="Wingdings" panose="05000000000000000000" pitchFamily="2" charset="2"/>
              <a:buChar char="q"/>
            </a:pPr>
            <a:r>
              <a:rPr lang="en-US" sz="1600" dirty="0"/>
              <a:t>Hiring of personnel</a:t>
            </a:r>
          </a:p>
          <a:p>
            <a:pPr>
              <a:buFont typeface="Wingdings" panose="05000000000000000000" pitchFamily="2" charset="2"/>
              <a:buChar char="q"/>
            </a:pPr>
            <a:r>
              <a:rPr lang="en-US" sz="1600" dirty="0"/>
              <a:t>General-use expenditures</a:t>
            </a:r>
          </a:p>
          <a:p>
            <a:pPr>
              <a:buFont typeface="Wingdings" panose="05000000000000000000" pitchFamily="2" charset="2"/>
              <a:buChar char="q"/>
            </a:pPr>
            <a:r>
              <a:rPr lang="en-US" sz="1600" dirty="0"/>
              <a:t>Overtime</a:t>
            </a:r>
          </a:p>
          <a:p>
            <a:pPr>
              <a:buFont typeface="Wingdings" panose="05000000000000000000" pitchFamily="2" charset="2"/>
              <a:buChar char="q"/>
            </a:pPr>
            <a:r>
              <a:rPr lang="en-US" sz="1600" dirty="0"/>
              <a:t>Development of risk or vulnerability assessments</a:t>
            </a:r>
          </a:p>
          <a:p>
            <a:pPr>
              <a:buFont typeface="Wingdings" panose="05000000000000000000" pitchFamily="2" charset="2"/>
              <a:buChar char="q"/>
            </a:pPr>
            <a:r>
              <a:rPr lang="en-US" sz="1600" dirty="0"/>
              <a:t>License Plate Reader Systems (LPRs)</a:t>
            </a:r>
          </a:p>
          <a:p>
            <a:pPr>
              <a:buFont typeface="Wingdings" panose="05000000000000000000" pitchFamily="2" charset="2"/>
              <a:buChar char="q"/>
            </a:pPr>
            <a:r>
              <a:rPr lang="en-US" sz="1600" dirty="0"/>
              <a:t>Facial recognition software</a:t>
            </a:r>
          </a:p>
          <a:p>
            <a:pPr>
              <a:buFont typeface="Wingdings" panose="05000000000000000000" pitchFamily="2" charset="2"/>
              <a:buChar char="q"/>
            </a:pPr>
            <a:r>
              <a:rPr lang="en-US" sz="1600" dirty="0"/>
              <a:t>Knox Boxes</a:t>
            </a:r>
          </a:p>
          <a:p>
            <a:pPr>
              <a:buFont typeface="Wingdings" panose="05000000000000000000" pitchFamily="2" charset="2"/>
              <a:buChar char="q"/>
            </a:pPr>
            <a:r>
              <a:rPr lang="en-US" sz="1600" dirty="0"/>
              <a:t>Guns/Weapons</a:t>
            </a:r>
          </a:p>
          <a:p>
            <a:pPr>
              <a:buFont typeface="Wingdings" panose="05000000000000000000" pitchFamily="2" charset="2"/>
              <a:buChar char="q"/>
            </a:pPr>
            <a:r>
              <a:rPr lang="en-US" sz="1600" dirty="0"/>
              <a:t>Landscaping</a:t>
            </a:r>
          </a:p>
          <a:p>
            <a:pPr>
              <a:buFont typeface="Wingdings" panose="05000000000000000000" pitchFamily="2" charset="2"/>
              <a:buChar char="q"/>
            </a:pPr>
            <a:endParaRPr lang="en-US" dirty="0"/>
          </a:p>
        </p:txBody>
      </p:sp>
      <p:sp>
        <p:nvSpPr>
          <p:cNvPr id="4" name="Content Placeholder 3"/>
          <p:cNvSpPr>
            <a:spLocks noGrp="1"/>
          </p:cNvSpPr>
          <p:nvPr>
            <p:ph sz="half" idx="2"/>
          </p:nvPr>
        </p:nvSpPr>
        <p:spPr>
          <a:xfrm>
            <a:off x="6126480" y="1979632"/>
            <a:ext cx="4480560" cy="4351337"/>
          </a:xfrm>
        </p:spPr>
        <p:txBody>
          <a:bodyPr>
            <a:normAutofit lnSpcReduction="10000"/>
          </a:bodyPr>
          <a:lstStyle/>
          <a:p>
            <a:pPr>
              <a:buFont typeface="Wingdings" panose="05000000000000000000" pitchFamily="2" charset="2"/>
              <a:buChar char="q"/>
            </a:pPr>
            <a:r>
              <a:rPr lang="en-US" sz="1600" dirty="0"/>
              <a:t>Initiatives in which federal agencies are the beneficiary or that enhance federal property</a:t>
            </a:r>
          </a:p>
          <a:p>
            <a:pPr>
              <a:buFont typeface="Wingdings" panose="05000000000000000000" pitchFamily="2" charset="2"/>
              <a:buChar char="q"/>
            </a:pPr>
            <a:r>
              <a:rPr lang="en-US" sz="1600" dirty="0"/>
              <a:t>Initiatives which study technology development’</a:t>
            </a:r>
          </a:p>
          <a:p>
            <a:pPr>
              <a:buFont typeface="Wingdings" panose="05000000000000000000" pitchFamily="2" charset="2"/>
              <a:buChar char="q"/>
            </a:pPr>
            <a:r>
              <a:rPr lang="en-US" sz="1600" dirty="0"/>
              <a:t>Proof-of-concept initiatives</a:t>
            </a:r>
          </a:p>
          <a:p>
            <a:pPr>
              <a:buFont typeface="Wingdings" panose="05000000000000000000" pitchFamily="2" charset="2"/>
              <a:buChar char="q"/>
            </a:pPr>
            <a:r>
              <a:rPr lang="en-US" sz="1600" dirty="0"/>
              <a:t> Pre-award costs generally not allowable. See 2024 </a:t>
            </a:r>
            <a:r>
              <a:rPr lang="en-US" sz="1600"/>
              <a:t>NSGP Supplemental </a:t>
            </a:r>
            <a:r>
              <a:rPr lang="en-US" sz="1600" dirty="0"/>
              <a:t>Notice of Funding Opportunity.</a:t>
            </a:r>
          </a:p>
          <a:p>
            <a:pPr>
              <a:buFont typeface="Wingdings" panose="05000000000000000000" pitchFamily="2" charset="2"/>
              <a:buChar char="q"/>
            </a:pPr>
            <a:r>
              <a:rPr lang="en-US" sz="1600" dirty="0"/>
              <a:t>Sexual Predator Screening Database</a:t>
            </a:r>
          </a:p>
          <a:p>
            <a:pPr>
              <a:buFont typeface="Wingdings" panose="05000000000000000000" pitchFamily="2" charset="2"/>
              <a:buChar char="q"/>
            </a:pPr>
            <a:r>
              <a:rPr lang="en-US" sz="1600" dirty="0"/>
              <a:t>Development of the Investment Justification</a:t>
            </a:r>
          </a:p>
          <a:p>
            <a:pPr>
              <a:buFont typeface="Wingdings" panose="05000000000000000000" pitchFamily="2" charset="2"/>
              <a:buChar char="q"/>
            </a:pPr>
            <a:r>
              <a:rPr lang="en-US" sz="1600" dirty="0"/>
              <a:t>Weapons Training</a:t>
            </a:r>
          </a:p>
        </p:txBody>
      </p:sp>
      <p:sp>
        <p:nvSpPr>
          <p:cNvPr id="6" name="TextBox 5"/>
          <p:cNvSpPr txBox="1"/>
          <p:nvPr/>
        </p:nvSpPr>
        <p:spPr>
          <a:xfrm>
            <a:off x="1261872" y="1263192"/>
            <a:ext cx="9654367" cy="646331"/>
          </a:xfrm>
          <a:prstGeom prst="rect">
            <a:avLst/>
          </a:prstGeom>
          <a:noFill/>
        </p:spPr>
        <p:txBody>
          <a:bodyPr wrap="square" rtlCol="0">
            <a:spAutoFit/>
          </a:bodyPr>
          <a:lstStyle/>
          <a:p>
            <a:r>
              <a:rPr lang="en-US" dirty="0"/>
              <a:t>Several types of proposed projects and activity are not allowed under the grant program, to include, but not limited to the following:</a:t>
            </a:r>
          </a:p>
        </p:txBody>
      </p:sp>
    </p:spTree>
    <p:extLst>
      <p:ext uri="{BB962C8B-B14F-4D97-AF65-F5344CB8AC3E}">
        <p14:creationId xmlns:p14="http://schemas.microsoft.com/office/powerpoint/2010/main" val="2966824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5444" y="471055"/>
            <a:ext cx="9258992" cy="3962400"/>
          </a:xfrm>
        </p:spPr>
        <p:txBody>
          <a:bodyPr>
            <a:noAutofit/>
          </a:bodyPr>
          <a:lstStyle/>
          <a:p>
            <a:pPr marL="0" indent="0">
              <a:buNone/>
            </a:pPr>
            <a:r>
              <a:rPr lang="en-US" sz="2200" b="1" u="sng" dirty="0"/>
              <a:t>NSGP Application or Investment Justification (IJ)</a:t>
            </a:r>
          </a:p>
          <a:p>
            <a:r>
              <a:rPr lang="en-US" sz="1400" dirty="0"/>
              <a:t>The NSGP Application is called an Investment Justification (IJ). The IJ document will be provided to you by our office. </a:t>
            </a:r>
          </a:p>
          <a:p>
            <a:r>
              <a:rPr lang="en-US" sz="1400" dirty="0"/>
              <a:t>The organization must submit a complete IJ for each site.  </a:t>
            </a:r>
          </a:p>
          <a:p>
            <a:r>
              <a:rPr lang="en-US" sz="1400" dirty="0"/>
              <a:t>Each applicant may apply for up to </a:t>
            </a:r>
            <a:r>
              <a:rPr lang="en-US" sz="1400" b="1" dirty="0"/>
              <a:t>$200,000. </a:t>
            </a:r>
            <a:r>
              <a:rPr lang="en-US" sz="1400" dirty="0"/>
              <a:t>Applicants with multiple sites (different physical addresses) may apply for funding for up to three sites with a cap of $ 200,000 per site, for a maximum of $600,000 per applicant. If an applicant applies for projects at multiple sites, there must be a separate vulnerability risk assessment for each site. Failure to do so may be cause for rejection of the application. </a:t>
            </a:r>
          </a:p>
          <a:p>
            <a:r>
              <a:rPr lang="en-US" sz="1400" dirty="0"/>
              <a:t>The physical security enhancements and security related activities requested in the IJ </a:t>
            </a:r>
            <a:r>
              <a:rPr lang="en-US" sz="1400" dirty="0">
                <a:solidFill>
                  <a:srgbClr val="FF0000"/>
                </a:solidFill>
              </a:rPr>
              <a:t>MUST</a:t>
            </a:r>
            <a:r>
              <a:rPr lang="en-US" sz="1400" dirty="0"/>
              <a:t> link to gaps identified in the vulnerability risk assessment. </a:t>
            </a:r>
          </a:p>
          <a:p>
            <a:r>
              <a:rPr lang="en-US" sz="1400" dirty="0"/>
              <a:t>The vulnerability risk assessment must be submitted with the IJ.</a:t>
            </a:r>
          </a:p>
          <a:p>
            <a:pPr marL="0" indent="0">
              <a:buNone/>
            </a:pPr>
            <a:endParaRPr lang="en-US" sz="1400" b="1" dirty="0">
              <a:latin typeface="Calibri" panose="020F0502020204030204" pitchFamily="34" charset="0"/>
              <a:cs typeface="Calibri" panose="020F0502020204030204" pitchFamily="34" charset="0"/>
            </a:endParaRPr>
          </a:p>
          <a:p>
            <a:pPr marL="0" indent="0">
              <a:buNone/>
            </a:pPr>
            <a:r>
              <a:rPr lang="en-US" sz="1400" b="1" dirty="0"/>
              <a:t>   </a:t>
            </a:r>
          </a:p>
          <a:p>
            <a:pPr marL="0" indent="0">
              <a:buNone/>
            </a:pPr>
            <a:endParaRPr lang="en-US" sz="1400" dirty="0"/>
          </a:p>
          <a:p>
            <a:pPr marL="0" indent="0">
              <a:buNone/>
            </a:pPr>
            <a:endParaRPr lang="en-US" sz="1400" u="sng" dirty="0"/>
          </a:p>
          <a:p>
            <a:pPr marL="0" indent="0">
              <a:buNone/>
            </a:pPr>
            <a:endParaRPr lang="en-US" sz="1400" u="sng" dirty="0"/>
          </a:p>
        </p:txBody>
      </p:sp>
    </p:spTree>
    <p:extLst>
      <p:ext uri="{BB962C8B-B14F-4D97-AF65-F5344CB8AC3E}">
        <p14:creationId xmlns:p14="http://schemas.microsoft.com/office/powerpoint/2010/main" val="4166210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9BF354-ACDE-ABAD-442B-2A803E64F84A}"/>
              </a:ext>
            </a:extLst>
          </p:cNvPr>
          <p:cNvSpPr txBox="1"/>
          <p:nvPr/>
        </p:nvSpPr>
        <p:spPr>
          <a:xfrm>
            <a:off x="1731146" y="470516"/>
            <a:ext cx="7705817" cy="4985980"/>
          </a:xfrm>
          <a:prstGeom prst="rect">
            <a:avLst/>
          </a:prstGeom>
          <a:noFill/>
        </p:spPr>
        <p:txBody>
          <a:bodyPr wrap="square">
            <a:spAutoFit/>
          </a:bodyPr>
          <a:lstStyle/>
          <a:p>
            <a:pPr algn="ctr"/>
            <a:r>
              <a:rPr lang="en-US" sz="1800" b="1" i="0" u="sng" strike="noStrike" baseline="0" dirty="0">
                <a:latin typeface="Century Schoolbook" panose="02040604050505020304" pitchFamily="18" charset="0"/>
              </a:rPr>
              <a:t>Consortium Applications</a:t>
            </a:r>
          </a:p>
          <a:p>
            <a:pPr algn="ctr"/>
            <a:endParaRPr lang="en-US" sz="1800" b="0" i="0" u="sng" strike="noStrike" baseline="0" dirty="0">
              <a:latin typeface="Arial" panose="020B0604020202020204" pitchFamily="34" charset="0"/>
            </a:endParaRPr>
          </a:p>
          <a:p>
            <a:r>
              <a:rPr lang="en-US" sz="1400" b="1" i="0" u="sng" strike="noStrike" baseline="0" dirty="0">
                <a:latin typeface="Arial" panose="020B0604020202020204" pitchFamily="34" charset="0"/>
              </a:rPr>
              <a:t> </a:t>
            </a:r>
            <a:r>
              <a:rPr lang="en-US" sz="1400" b="1" u="sng" dirty="0">
                <a:solidFill>
                  <a:srgbClr val="FF0000"/>
                </a:solidFill>
                <a:latin typeface="Century Schoolbook" panose="02040604050505020304" pitchFamily="18" charset="0"/>
              </a:rPr>
              <a:t>Read the Notice of Funding Opportunity (NOFO) for complete consortium application guidance.</a:t>
            </a:r>
          </a:p>
          <a:p>
            <a:pPr algn="ctr"/>
            <a:endParaRPr lang="en-US" sz="1400" b="0" i="0" u="sng" strike="noStrike" baseline="0" dirty="0">
              <a:latin typeface="Arial" panose="020B0604020202020204" pitchFamily="34" charset="0"/>
            </a:endParaRPr>
          </a:p>
          <a:p>
            <a:pPr marL="285750" indent="-285750" algn="l">
              <a:buFont typeface="Arial" panose="020B0604020202020204" pitchFamily="34" charset="0"/>
              <a:buChar char="•"/>
            </a:pPr>
            <a:r>
              <a:rPr lang="en-US" sz="1800" b="0" i="0" u="none" strike="noStrike" baseline="0" dirty="0">
                <a:latin typeface="Arial" panose="020B0604020202020204" pitchFamily="34" charset="0"/>
              </a:rPr>
              <a:t> </a:t>
            </a:r>
            <a:r>
              <a:rPr lang="en-US" sz="1400" b="0" i="0" u="none" strike="noStrike" baseline="0" dirty="0">
                <a:latin typeface="Century Schoolbook" panose="02040604050505020304" pitchFamily="18" charset="0"/>
              </a:rPr>
              <a:t>Consortium applications are also eligible under the NSGP-NSS.</a:t>
            </a:r>
          </a:p>
          <a:p>
            <a:pPr algn="l"/>
            <a:endParaRPr lang="en-US" sz="1800" b="0" i="0" u="none" strike="noStrike" baseline="0" dirty="0">
              <a:latin typeface="Arial" panose="020B0604020202020204" pitchFamily="34" charset="0"/>
            </a:endParaRPr>
          </a:p>
          <a:p>
            <a:pPr marL="285750" indent="-285750" algn="l">
              <a:buFont typeface="Arial" panose="020B0604020202020204" pitchFamily="34" charset="0"/>
              <a:buChar char="•"/>
            </a:pPr>
            <a:r>
              <a:rPr lang="en-US" b="0" i="0" u="none" strike="noStrike" baseline="0" dirty="0">
                <a:latin typeface="Arial" panose="020B0604020202020204" pitchFamily="34" charset="0"/>
              </a:rPr>
              <a:t> </a:t>
            </a:r>
            <a:r>
              <a:rPr lang="en-US" sz="1400" b="0" i="0" u="none" strike="noStrike" baseline="0" dirty="0">
                <a:latin typeface="Century Schoolbook" panose="02040604050505020304" pitchFamily="18" charset="0"/>
              </a:rPr>
              <a:t>An eligible </a:t>
            </a:r>
            <a:r>
              <a:rPr lang="en-US" sz="1400" b="0" i="0" u="none" strike="noStrike" baseline="0">
                <a:latin typeface="Century Schoolbook" panose="02040604050505020304" pitchFamily="18" charset="0"/>
              </a:rPr>
              <a:t>entity will </a:t>
            </a:r>
            <a:r>
              <a:rPr lang="en-US" sz="1400" b="0" i="0" u="none" strike="noStrike" baseline="0" dirty="0">
                <a:latin typeface="Century Schoolbook" panose="02040604050505020304" pitchFamily="18" charset="0"/>
              </a:rPr>
              <a:t>apply on behalf of themselves and other eligible entities as a sub applicant to the SAA.</a:t>
            </a:r>
          </a:p>
          <a:p>
            <a:pPr algn="l"/>
            <a:endParaRPr lang="en-US" sz="1800" b="0" i="0" u="none" strike="noStrike" baseline="0" dirty="0">
              <a:latin typeface="Arial" panose="020B0604020202020204" pitchFamily="34" charset="0"/>
            </a:endParaRPr>
          </a:p>
          <a:p>
            <a:pPr marL="285750" indent="-285750" algn="l">
              <a:buFont typeface="Arial" panose="020B0604020202020204" pitchFamily="34" charset="0"/>
              <a:buChar char="•"/>
            </a:pPr>
            <a:r>
              <a:rPr lang="en-US" sz="1400" b="0" i="0" u="none" strike="noStrike" baseline="0" dirty="0">
                <a:latin typeface="Arial" panose="020B0604020202020204" pitchFamily="34" charset="0"/>
              </a:rPr>
              <a:t> </a:t>
            </a:r>
            <a:r>
              <a:rPr lang="en-US" sz="1400" b="0" i="0" u="none" strike="noStrike" baseline="0" dirty="0">
                <a:latin typeface="Century Schoolbook" panose="02040604050505020304" pitchFamily="18" charset="0"/>
              </a:rPr>
              <a:t>Consortia may apply through the SAA for an award totaling $1 million. Awards over $250,000 must comply with the Build America, Buy America Act (BABAA). For more information, see Section H.3.a of this NOFO.</a:t>
            </a:r>
          </a:p>
          <a:p>
            <a:pPr algn="l"/>
            <a:endParaRPr lang="en-US" sz="1400" b="0" i="0" u="none" strike="noStrike" baseline="0" dirty="0">
              <a:latin typeface="Arial" panose="020B0604020202020204" pitchFamily="34" charset="0"/>
            </a:endParaRPr>
          </a:p>
          <a:p>
            <a:pPr marL="285750" indent="-285750" algn="l">
              <a:buFont typeface="Arial" panose="020B0604020202020204" pitchFamily="34" charset="0"/>
              <a:buChar char="•"/>
            </a:pPr>
            <a:r>
              <a:rPr lang="en-US" sz="1400" b="0" i="0" u="none" strike="noStrike" baseline="0" dirty="0">
                <a:latin typeface="Century Schoolbook" panose="02040604050505020304" pitchFamily="18" charset="0"/>
              </a:rPr>
              <a:t>The $200,000 per site maximum still applies for each individual nonprofit organization within the consortium. For more information, see Section C.3.b and D.10.c. </a:t>
            </a:r>
            <a:r>
              <a:rPr lang="en-US" sz="1400" b="1" i="1" u="none" strike="noStrike" baseline="0" dirty="0">
                <a:latin typeface="Century Schoolbook" panose="02040604050505020304" pitchFamily="18" charset="0"/>
              </a:rPr>
              <a:t>If successful, the lead consortium member will accept the subaward on behalf of the consortium, implement the approved projects/contracts for all consortium member sites, and manage the subaward throughout the period of performance, to include ensuring that all terms and conditions of the subaward are met.</a:t>
            </a:r>
            <a:endParaRPr lang="en-US" sz="1400" dirty="0">
              <a:effectLst/>
              <a:latin typeface="Century Schoolbook" panose="02040604050505020304" pitchFamily="18" charset="0"/>
              <a:ea typeface="Calibri" panose="020F0502020204030204" pitchFamily="34" charset="0"/>
            </a:endParaRPr>
          </a:p>
        </p:txBody>
      </p:sp>
    </p:spTree>
    <p:extLst>
      <p:ext uri="{BB962C8B-B14F-4D97-AF65-F5344CB8AC3E}">
        <p14:creationId xmlns:p14="http://schemas.microsoft.com/office/powerpoint/2010/main" val="881647231"/>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F06895C3213F4A988B8285326A095C" ma:contentTypeVersion="2" ma:contentTypeDescription="Create a new document." ma:contentTypeScope="" ma:versionID="53ba11e0dbe83784ccac8c7d1ec9fe1d">
  <xsd:schema xmlns:xsd="http://www.w3.org/2001/XMLSchema" xmlns:xs="http://www.w3.org/2001/XMLSchema" xmlns:p="http://schemas.microsoft.com/office/2006/metadata/properties" xmlns:ns2="f44e04c6-c68a-4bb9-8799-d30dd9149196" xmlns:ns3="43e33f22-7de5-432d-a9fc-79fee40fb278" targetNamespace="http://schemas.microsoft.com/office/2006/metadata/properties" ma:root="true" ma:fieldsID="9aee76db0771572f8e9b8da6e5d08716" ns2:_="" ns3:_="">
    <xsd:import namespace="f44e04c6-c68a-4bb9-8799-d30dd9149196"/>
    <xsd:import namespace="43e33f22-7de5-432d-a9fc-79fee40fb278"/>
    <xsd:element name="properties">
      <xsd:complexType>
        <xsd:sequence>
          <xsd:element name="documentManagement">
            <xsd:complexType>
              <xsd:all>
                <xsd:element ref="ns2:Order0"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4e04c6-c68a-4bb9-8799-d30dd9149196" elementFormDefault="qualified">
    <xsd:import namespace="http://schemas.microsoft.com/office/2006/documentManagement/types"/>
    <xsd:import namespace="http://schemas.microsoft.com/office/infopath/2007/PartnerControls"/>
    <xsd:element name="Order0" ma:index="8" nillable="true" ma:displayName="Order" ma:internalName="Order0">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43e33f22-7de5-432d-a9fc-79fee40fb278"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rder0 xmlns="f44e04c6-c68a-4bb9-8799-d30dd9149196" xsi:nil="true"/>
  </documentManagement>
</p:properties>
</file>

<file path=customXml/itemProps1.xml><?xml version="1.0" encoding="utf-8"?>
<ds:datastoreItem xmlns:ds="http://schemas.openxmlformats.org/officeDocument/2006/customXml" ds:itemID="{4411D776-B241-4779-B80C-7A88E6648FF1}"/>
</file>

<file path=customXml/itemProps2.xml><?xml version="1.0" encoding="utf-8"?>
<ds:datastoreItem xmlns:ds="http://schemas.openxmlformats.org/officeDocument/2006/customXml" ds:itemID="{78A38E2F-8DDD-4D9C-A1C9-1EE8AF21D2B0}"/>
</file>

<file path=customXml/itemProps3.xml><?xml version="1.0" encoding="utf-8"?>
<ds:datastoreItem xmlns:ds="http://schemas.openxmlformats.org/officeDocument/2006/customXml" ds:itemID="{DDFF30CE-DF6F-4557-8DE1-7DC2C6F9A1B6}"/>
</file>

<file path=docProps/app.xml><?xml version="1.0" encoding="utf-8"?>
<Properties xmlns="http://schemas.openxmlformats.org/officeDocument/2006/extended-properties" xmlns:vt="http://schemas.openxmlformats.org/officeDocument/2006/docPropsVTypes">
  <Template/>
  <TotalTime>3073</TotalTime>
  <Words>1320</Words>
  <Application>Microsoft Office PowerPoint</Application>
  <PresentationFormat>Widescreen</PresentationFormat>
  <Paragraphs>110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Century Schoolbook</vt:lpstr>
      <vt:lpstr>Courier New</vt:lpstr>
      <vt:lpstr>Times New Roman</vt:lpstr>
      <vt:lpstr>Wingdings</vt:lpstr>
      <vt:lpstr>Wingdings 2</vt:lpstr>
      <vt:lpstr>View</vt:lpstr>
      <vt:lpstr>2024 Brief Overview: Nonprofit Security Grant Program (NSGP) Supplemental  Kentucky Office of Homeland Security (KOHS)</vt:lpstr>
      <vt:lpstr>Program Overview</vt:lpstr>
      <vt:lpstr>Eligible Entities</vt:lpstr>
      <vt:lpstr>Ineligible Entities</vt:lpstr>
      <vt:lpstr>Vulnerability-Risk Assessment (VA)</vt:lpstr>
      <vt:lpstr>Allowable Costs for 2024</vt:lpstr>
      <vt:lpstr>Unallowable Costs for 2024</vt:lpstr>
      <vt:lpstr>PowerPoint Presentation</vt:lpstr>
      <vt:lpstr>PowerPoint Presentation</vt:lpstr>
      <vt:lpstr>2024 NSGP Supplemental Application Timeline (Tentative Dates/Subject to Change)</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Applicant Workshop: Nonprofit Security Grant Program (NSGP)  Kentucky Office of Homeland Security (KOHS)</dc:title>
  <dc:creator>Matola, Kayla (KOHS)</dc:creator>
  <cp:lastModifiedBy>Annis, Jennifer (KOHS)</cp:lastModifiedBy>
  <cp:revision>193</cp:revision>
  <cp:lastPrinted>2021-03-04T15:11:57Z</cp:lastPrinted>
  <dcterms:created xsi:type="dcterms:W3CDTF">2018-05-26T15:01:34Z</dcterms:created>
  <dcterms:modified xsi:type="dcterms:W3CDTF">2024-10-30T20:30:46Z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0x01010008F06895C3213F4A988B8285326A095C</vt:lpwstr>
  </property>
</Properties>
</file>